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99" r:id="rId2"/>
    <p:sldId id="300" r:id="rId3"/>
    <p:sldId id="282" r:id="rId4"/>
    <p:sldId id="325" r:id="rId5"/>
    <p:sldId id="327" r:id="rId6"/>
    <p:sldId id="311" r:id="rId7"/>
    <p:sldId id="326" r:id="rId8"/>
    <p:sldId id="331" r:id="rId9"/>
    <p:sldId id="338" r:id="rId10"/>
    <p:sldId id="344" r:id="rId11"/>
    <p:sldId id="333" r:id="rId12"/>
    <p:sldId id="337" r:id="rId13"/>
    <p:sldId id="318" r:id="rId14"/>
    <p:sldId id="340" r:id="rId15"/>
    <p:sldId id="339" r:id="rId16"/>
    <p:sldId id="334" r:id="rId17"/>
    <p:sldId id="341" r:id="rId18"/>
    <p:sldId id="343" r:id="rId19"/>
    <p:sldId id="336" r:id="rId20"/>
    <p:sldId id="342" r:id="rId21"/>
    <p:sldId id="321" r:id="rId22"/>
    <p:sldId id="323" r:id="rId23"/>
    <p:sldId id="330" r:id="rId24"/>
  </p:sldIdLst>
  <p:sldSz cx="12192000" cy="6858000"/>
  <p:notesSz cx="6858000" cy="9144000"/>
  <p:embeddedFontLst>
    <p:embeddedFont>
      <p:font typeface="나눔스퀘어" panose="020B0600000101010101" pitchFamily="50" charset="-127"/>
      <p:regular r:id="rId25"/>
    </p:embeddedFont>
    <p:embeddedFont>
      <p:font typeface="나눔스퀘어라운드 ExtraBold" panose="020B0600000101010101" pitchFamily="50" charset="-127"/>
      <p:bold r:id="rId26"/>
    </p:embeddedFont>
    <p:embeddedFont>
      <p:font typeface="배달의민족 주아" panose="02020603020101020101" pitchFamily="18" charset="-127"/>
      <p:regular r:id="rId27"/>
    </p:embeddedFont>
    <p:embeddedFont>
      <p:font typeface="나눔고딕" panose="020D0604000000000000" pitchFamily="50" charset="-127"/>
      <p:regular r:id="rId28"/>
      <p:bold r:id="rId29"/>
    </p:embeddedFont>
    <p:embeddedFont>
      <p:font typeface="나눔스퀘어라운드 Regular" panose="020B0600000101010101" pitchFamily="50" charset="-127"/>
      <p:regular r:id="rId30"/>
    </p:embeddedFont>
    <p:embeddedFont>
      <p:font typeface="한컴 고딕" panose="02000500000000000000" pitchFamily="2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32" y="10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38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72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84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330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722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83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639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3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981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97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947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7D0C1-D5FE-48CB-AEB6-E9E3D1C2E343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811B0-B48E-441A-87FD-055ECECA2FB0}"/>
              </a:ext>
            </a:extLst>
          </p:cNvPr>
          <p:cNvSpPr txBox="1"/>
          <p:nvPr userDrawn="1"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4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4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5661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jreddie.com/darknet/yolo/" TargetMode="External"/><Relationship Id="rId2" Type="http://schemas.openxmlformats.org/officeDocument/2006/relationships/hyperlink" Target="https://flutter.dev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djangoproject.com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2168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25627" y="2371695"/>
            <a:ext cx="83407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 smtClean="0">
                <a:solidFill>
                  <a:schemeClr val="bg1"/>
                </a:solidFill>
              </a:rPr>
              <a:t>창의설계프로젝트 진행 발표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4911727" y="3199328"/>
            <a:ext cx="2326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</a:rPr>
              <a:t>거산 팀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600" y="158119"/>
            <a:ext cx="2326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 smtClean="0">
                <a:solidFill>
                  <a:schemeClr val="bg1"/>
                </a:solidFill>
              </a:rPr>
              <a:t>창의설계프로젝트 설계 중간 발표</a:t>
            </a:r>
            <a:endParaRPr lang="ko-KR" altLang="en-US" sz="1400" spc="-150" dirty="0">
              <a:solidFill>
                <a:schemeClr val="bg1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 flipH="1">
            <a:off x="7940367" y="4146604"/>
            <a:ext cx="2326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+mn-ea"/>
              </a:rPr>
              <a:t>팀장 </a:t>
            </a:r>
            <a:r>
              <a:rPr lang="ko-KR" altLang="en-US" sz="1600" b="1" dirty="0" err="1" smtClean="0">
                <a:solidFill>
                  <a:schemeClr val="bg1"/>
                </a:solidFill>
                <a:latin typeface="+mn-ea"/>
              </a:rPr>
              <a:t>조상영</a:t>
            </a:r>
            <a:r>
              <a:rPr lang="ko-KR" altLang="en-US" sz="1600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20141230</a:t>
            </a:r>
          </a:p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+mn-ea"/>
              </a:rPr>
              <a:t>팀원 </a:t>
            </a:r>
            <a:r>
              <a:rPr lang="ko-KR" altLang="en-US" sz="1600" b="1" dirty="0" err="1" smtClean="0">
                <a:solidFill>
                  <a:schemeClr val="bg1"/>
                </a:solidFill>
                <a:latin typeface="+mn-ea"/>
              </a:rPr>
              <a:t>현진혁</a:t>
            </a:r>
            <a:r>
              <a:rPr lang="ko-KR" altLang="en-US" sz="1600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20141416</a:t>
            </a:r>
          </a:p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+mn-ea"/>
              </a:rPr>
              <a:t>팀원 </a:t>
            </a:r>
            <a:r>
              <a:rPr lang="ko-KR" altLang="en-US" sz="1600" b="1" dirty="0" err="1" smtClean="0">
                <a:solidFill>
                  <a:schemeClr val="bg1"/>
                </a:solidFill>
                <a:latin typeface="+mn-ea"/>
              </a:rPr>
              <a:t>김태산</a:t>
            </a:r>
            <a:r>
              <a:rPr lang="ko-KR" altLang="en-US" sz="1600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20140339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3998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8646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Yolo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pic>
        <p:nvPicPr>
          <p:cNvPr id="1026" name="Picture 2" descr="yolo detect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598" y="513014"/>
            <a:ext cx="1626118" cy="86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yolo v2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289" y="1889561"/>
            <a:ext cx="3852427" cy="464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465667" y="1875507"/>
            <a:ext cx="53615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/>
              <a:t>Real-Time Object Detection System</a:t>
            </a:r>
            <a:endParaRPr lang="ko-KR" altLang="en-US" sz="2400" b="1" dirty="0"/>
          </a:p>
        </p:txBody>
      </p:sp>
      <p:pic>
        <p:nvPicPr>
          <p:cNvPr id="1030" name="Picture 6" descr="ê´ë ¨ ì´ë¯¸ì§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67" y="2441984"/>
            <a:ext cx="7269142" cy="432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6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2.4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2698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Flutter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396738" y="1791384"/>
            <a:ext cx="5381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/>
              <a:t>빠르고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아름다운 모바일 앱을 만들 수 있는 프레임워크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066164" y="2162905"/>
            <a:ext cx="6059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/>
              <a:t>Flutter = </a:t>
            </a:r>
            <a:r>
              <a:rPr lang="ko-KR" altLang="en-US" sz="1600" dirty="0" smtClean="0"/>
              <a:t>구글에서 개발한 </a:t>
            </a:r>
            <a:r>
              <a:rPr lang="ko-KR" altLang="en-US" sz="1600" b="1" dirty="0" smtClean="0"/>
              <a:t>크로스 플랫폼</a:t>
            </a:r>
            <a:r>
              <a:rPr lang="ko-KR" altLang="en-US" sz="1600" dirty="0" smtClean="0"/>
              <a:t> 모바일 앱 개발 </a:t>
            </a:r>
            <a:r>
              <a:rPr lang="ko-KR" altLang="en-US" sz="1600" b="1" dirty="0" smtClean="0"/>
              <a:t>프레임 워크</a:t>
            </a:r>
            <a:r>
              <a:rPr lang="en-US" altLang="ko-KR" sz="1600" dirty="0" smtClean="0"/>
              <a:t>. </a:t>
            </a:r>
            <a:endParaRPr lang="en-US" altLang="ko-KR" sz="1600" dirty="0"/>
          </a:p>
        </p:txBody>
      </p:sp>
      <p:sp>
        <p:nvSpPr>
          <p:cNvPr id="11" name="직사각형 10"/>
          <p:cNvSpPr/>
          <p:nvPr/>
        </p:nvSpPr>
        <p:spPr>
          <a:xfrm>
            <a:off x="8670005" y="1376690"/>
            <a:ext cx="35621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100" dirty="0" smtClean="0"/>
              <a:t>[</a:t>
            </a:r>
            <a:r>
              <a:rPr lang="ko-KR" altLang="en-US" sz="1100" dirty="0" smtClean="0"/>
              <a:t>이미지 출처</a:t>
            </a:r>
            <a:r>
              <a:rPr lang="en-US" altLang="ko-KR" sz="1100" dirty="0" smtClean="0"/>
              <a:t>]</a:t>
            </a:r>
            <a:r>
              <a:rPr lang="ko-KR" altLang="en-US" sz="1100" dirty="0" smtClean="0"/>
              <a:t> </a:t>
            </a:r>
            <a:r>
              <a:rPr lang="en-US" altLang="ko-KR" sz="1100" dirty="0"/>
              <a:t>https://github.com/Solido/awesome-flutter</a:t>
            </a:r>
            <a:endParaRPr lang="ko-KR" altLang="en-US" sz="11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632" y="2693920"/>
            <a:ext cx="1829158" cy="325183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287" y="2685321"/>
            <a:ext cx="1793240" cy="32604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89" y="2693920"/>
            <a:ext cx="1788593" cy="325198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2350" y="2693920"/>
            <a:ext cx="3829050" cy="32604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224451" y="6146817"/>
            <a:ext cx="41248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/>
              <a:t>App</a:t>
            </a:r>
            <a:r>
              <a:rPr lang="ko-KR" altLang="en-US" sz="1600" dirty="0" smtClean="0"/>
              <a:t>을 </a:t>
            </a:r>
            <a:r>
              <a:rPr lang="en-US" altLang="ko-KR" sz="1600" dirty="0" err="1" smtClean="0"/>
              <a:t>macOS</a:t>
            </a:r>
            <a:r>
              <a:rPr lang="ko-KR" altLang="en-US" sz="1600" dirty="0" smtClean="0"/>
              <a:t>에 응용 프로그램으로 실행 가능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67606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2.4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2698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Flutter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pic>
        <p:nvPicPr>
          <p:cNvPr id="6146" name="Picture 2" descr="https://cdn-images-1.medium.com/max/800/1*1DiOFy8WN0dgoV16iK02B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5" y="3109912"/>
            <a:ext cx="59817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396738" y="1791384"/>
            <a:ext cx="5381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/>
              <a:t>빠르고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아름다운 모바일 앱을 만들 수 있는 프레임워크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150" y="2552700"/>
            <a:ext cx="4686300" cy="34580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1272" y="6005513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/>
              <a:t>Flutter</a:t>
            </a:r>
            <a:r>
              <a:rPr lang="ko-KR" altLang="en-US" sz="1600" dirty="0" smtClean="0"/>
              <a:t>는 위젯들과 </a:t>
            </a:r>
            <a:r>
              <a:rPr lang="ko-KR" altLang="en-US" sz="1600" dirty="0" err="1" smtClean="0"/>
              <a:t>렌더러들을</a:t>
            </a:r>
            <a:r>
              <a:rPr lang="ko-KR" altLang="en-US" sz="1600" dirty="0" smtClean="0"/>
              <a:t> 플랫폼 영역에서 앱의 영역으로 가지고 옴</a:t>
            </a:r>
            <a:r>
              <a:rPr lang="en-US" altLang="ko-KR" sz="1600" dirty="0" smtClean="0"/>
              <a:t>.</a:t>
            </a:r>
          </a:p>
          <a:p>
            <a:pPr algn="ctr"/>
            <a:r>
              <a:rPr lang="ko-KR" altLang="en-US" sz="1600" dirty="0" smtClean="0"/>
              <a:t>캔버스를 통해 디바이스 스크린에 위젯을 그리고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이벤트와 서비스에 접근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sp>
        <p:nvSpPr>
          <p:cNvPr id="11" name="직사각형 10"/>
          <p:cNvSpPr/>
          <p:nvPr/>
        </p:nvSpPr>
        <p:spPr>
          <a:xfrm>
            <a:off x="6741592" y="1376690"/>
            <a:ext cx="54906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100" dirty="0" smtClean="0"/>
              <a:t>[</a:t>
            </a:r>
            <a:r>
              <a:rPr lang="ko-KR" altLang="en-US" sz="1100" dirty="0" smtClean="0"/>
              <a:t>이미지 출처</a:t>
            </a:r>
            <a:r>
              <a:rPr lang="en-US" altLang="ko-KR" sz="1100" dirty="0" smtClean="0"/>
              <a:t>]</a:t>
            </a:r>
            <a:r>
              <a:rPr lang="ko-KR" altLang="en-US" sz="1100" dirty="0" smtClean="0"/>
              <a:t> </a:t>
            </a:r>
            <a:r>
              <a:rPr lang="en-US" altLang="ko-KR" sz="1100" dirty="0"/>
              <a:t>https://medium.com/@dan_kim/</a:t>
            </a:r>
            <a:r>
              <a:rPr lang="ko-KR" altLang="en-US" sz="1100" dirty="0"/>
              <a:t>번역</a:t>
            </a:r>
            <a:r>
              <a:rPr lang="en-US" altLang="ko-KR" sz="1100" dirty="0"/>
              <a:t>-flutter</a:t>
            </a:r>
            <a:r>
              <a:rPr lang="ko-KR" altLang="en-US" sz="1100" dirty="0"/>
              <a:t>는</a:t>
            </a:r>
            <a:r>
              <a:rPr lang="en-US" altLang="ko-KR" sz="1100" dirty="0"/>
              <a:t>-</a:t>
            </a:r>
            <a:r>
              <a:rPr lang="ko-KR" altLang="en-US" sz="1100" dirty="0"/>
              <a:t>왜</a:t>
            </a:r>
            <a:r>
              <a:rPr lang="en-US" altLang="ko-KR" sz="1100" dirty="0"/>
              <a:t>-</a:t>
            </a:r>
            <a:r>
              <a:rPr lang="ko-KR" altLang="en-US" sz="1100" dirty="0"/>
              <a:t>혁명적인가</a:t>
            </a:r>
            <a:r>
              <a:rPr lang="en-US" altLang="ko-KR" sz="1100" dirty="0"/>
              <a:t>-967c1dfcc5a9</a:t>
            </a:r>
            <a:endParaRPr lang="ko-KR" alt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6551469" y="6113234"/>
            <a:ext cx="5413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코드의 변경 부분만을 즉시 적용해주는 </a:t>
            </a:r>
            <a:r>
              <a:rPr lang="en-US" altLang="ko-KR" dirty="0" smtClean="0"/>
              <a:t>Hot reload </a:t>
            </a:r>
            <a:r>
              <a:rPr lang="ko-KR" altLang="en-US" dirty="0"/>
              <a:t>기</a:t>
            </a:r>
            <a:r>
              <a:rPr lang="ko-KR" altLang="en-US" dirty="0" smtClean="0"/>
              <a:t>능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9065948" y="1209994"/>
            <a:ext cx="316625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100" dirty="0" smtClean="0"/>
              <a:t>렌더링 관련 추가 </a:t>
            </a:r>
            <a:r>
              <a:rPr lang="en-US" altLang="ko-KR" sz="1100" dirty="0" smtClean="0"/>
              <a:t>- https</a:t>
            </a:r>
            <a:r>
              <a:rPr lang="en-US" altLang="ko-KR" sz="1100" dirty="0"/>
              <a:t>://brunch.co.kr/@myner/5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87818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83464" y="3541759"/>
            <a:ext cx="2445333" cy="769441"/>
            <a:chOff x="510077" y="2691080"/>
            <a:chExt cx="2445333" cy="769441"/>
          </a:xfrm>
        </p:grpSpPr>
        <p:sp>
          <p:nvSpPr>
            <p:cNvPr id="18" name="TextBox 17"/>
            <p:cNvSpPr txBox="1"/>
            <p:nvPr/>
          </p:nvSpPr>
          <p:spPr>
            <a:xfrm>
              <a:off x="510077" y="2691080"/>
              <a:ext cx="236795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150" dirty="0" smtClean="0">
                  <a:solidFill>
                    <a:schemeClr val="bg1">
                      <a:alpha val="70000"/>
                    </a:schemeClr>
                  </a:solidFill>
                  <a:latin typeface="+mj-lt"/>
                  <a:ea typeface="나눔고딕" panose="020D0604000000000000" pitchFamily="50" charset="-127"/>
                </a:rPr>
                <a:t>진행 사항</a:t>
              </a:r>
              <a:endParaRPr lang="ko-KR" altLang="en-US" sz="4400" b="1" spc="-150" dirty="0">
                <a:solidFill>
                  <a:schemeClr val="bg1">
                    <a:alpha val="70000"/>
                  </a:schemeClr>
                </a:solidFill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87454" y="2691080"/>
              <a:ext cx="236795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150" dirty="0" smtClean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나눔고딕" panose="020D0604000000000000" pitchFamily="50" charset="-127"/>
                </a:rPr>
                <a:t>진행 사항</a:t>
              </a:r>
              <a:endParaRPr lang="en-US" altLang="ko-KR" sz="4400" b="1" spc="-150" dirty="0">
                <a:solidFill>
                  <a:schemeClr val="tx1">
                    <a:lumMod val="20000"/>
                    <a:lumOff val="80000"/>
                    <a:alpha val="10000"/>
                  </a:schemeClr>
                </a:solidFill>
                <a:latin typeface="+mj-lt"/>
                <a:ea typeface="나눔고딕" panose="020D0604000000000000" pitchFamily="50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27769" y="2211262"/>
            <a:ext cx="31870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나눔고딕" panose="020D0604000000000000" pitchFamily="50" charset="-127"/>
              </a:rPr>
              <a:t>Part 3.</a:t>
            </a:r>
            <a:endParaRPr lang="ko-KR" altLang="en-US" sz="8000" b="1" spc="-150" dirty="0">
              <a:solidFill>
                <a:schemeClr val="accent2">
                  <a:lumMod val="60000"/>
                  <a:lumOff val="40000"/>
                  <a:alpha val="70000"/>
                </a:schemeClr>
              </a:solidFill>
              <a:latin typeface="+mj-lt"/>
              <a:ea typeface="나눔고딕" panose="020D0604000000000000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3852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3.1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3260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Django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F6EADE6-FB57-45DB-BBC3-F977DA7D3E7F}"/>
              </a:ext>
            </a:extLst>
          </p:cNvPr>
          <p:cNvSpPr/>
          <p:nvPr/>
        </p:nvSpPr>
        <p:spPr>
          <a:xfrm>
            <a:off x="4157259" y="4120237"/>
            <a:ext cx="877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Arial (본문)"/>
              </a:rPr>
              <a:t>로그인</a:t>
            </a:r>
            <a:endParaRPr lang="en-US" altLang="ko-KR" dirty="0">
              <a:latin typeface="Arial (본문)"/>
            </a:endParaRPr>
          </a:p>
          <a:p>
            <a:pPr algn="ctr"/>
            <a:r>
              <a:rPr lang="en-US" altLang="ko-KR" dirty="0">
                <a:latin typeface="Arial (본문)"/>
              </a:rPr>
              <a:t>App</a:t>
            </a:r>
            <a:endParaRPr lang="ko-KR" altLang="en-US" dirty="0">
              <a:latin typeface="Arial (본문)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6E34F7-4C5A-46F6-8992-766C6A28BC32}"/>
              </a:ext>
            </a:extLst>
          </p:cNvPr>
          <p:cNvSpPr/>
          <p:nvPr/>
        </p:nvSpPr>
        <p:spPr>
          <a:xfrm>
            <a:off x="5532310" y="4120237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Arial (본문)"/>
              </a:rPr>
              <a:t>지도</a:t>
            </a:r>
            <a:endParaRPr lang="en-US" altLang="ko-KR" dirty="0">
              <a:latin typeface="Arial (본문)"/>
            </a:endParaRPr>
          </a:p>
          <a:p>
            <a:pPr algn="ctr"/>
            <a:r>
              <a:rPr lang="en-US" altLang="ko-KR" dirty="0">
                <a:latin typeface="Arial (본문)"/>
              </a:rPr>
              <a:t>App</a:t>
            </a:r>
            <a:endParaRPr lang="ko-KR" altLang="en-US" dirty="0">
              <a:latin typeface="Arial (본문)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12F2AD-1428-4AB2-92E0-044A418D4708}"/>
              </a:ext>
            </a:extLst>
          </p:cNvPr>
          <p:cNvSpPr/>
          <p:nvPr/>
        </p:nvSpPr>
        <p:spPr>
          <a:xfrm>
            <a:off x="6739393" y="4120237"/>
            <a:ext cx="80021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Arial (본문)"/>
              </a:rPr>
              <a:t>메모</a:t>
            </a:r>
            <a:endParaRPr lang="en-US" altLang="ko-KR" dirty="0">
              <a:latin typeface="Arial (본문)"/>
            </a:endParaRPr>
          </a:p>
          <a:p>
            <a:pPr algn="ctr"/>
            <a:r>
              <a:rPr lang="en-US" altLang="ko-KR" dirty="0">
                <a:latin typeface="Arial (본문)"/>
              </a:rPr>
              <a:t>App</a:t>
            </a:r>
          </a:p>
          <a:p>
            <a:pPr algn="ctr"/>
            <a:r>
              <a:rPr lang="en-US" altLang="ko-KR" dirty="0">
                <a:latin typeface="Arial (본문)"/>
              </a:rPr>
              <a:t>(</a:t>
            </a:r>
            <a:r>
              <a:rPr lang="ko-KR" altLang="en-US" dirty="0">
                <a:latin typeface="Arial (본문)"/>
              </a:rPr>
              <a:t>예정</a:t>
            </a:r>
            <a:r>
              <a:rPr lang="en-US" altLang="ko-KR" dirty="0">
                <a:latin typeface="Arial (본문)"/>
              </a:rPr>
              <a:t>)</a:t>
            </a:r>
            <a:endParaRPr lang="ko-KR" altLang="en-US" dirty="0">
              <a:latin typeface="Arial (본문)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BA20C0-1FDF-43FA-8EEB-2B3655AB3B1B}"/>
              </a:ext>
            </a:extLst>
          </p:cNvPr>
          <p:cNvSpPr/>
          <p:nvPr/>
        </p:nvSpPr>
        <p:spPr>
          <a:xfrm>
            <a:off x="3910457" y="3429000"/>
            <a:ext cx="3828516" cy="19799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8BA308-1DED-4ED0-91D6-7AA7FEC8E004}"/>
              </a:ext>
            </a:extLst>
          </p:cNvPr>
          <p:cNvSpPr/>
          <p:nvPr/>
        </p:nvSpPr>
        <p:spPr>
          <a:xfrm>
            <a:off x="3910457" y="2725587"/>
            <a:ext cx="902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Project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523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3.1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3260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Django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8BA308-1DED-4ED0-91D6-7AA7FEC8E004}"/>
              </a:ext>
            </a:extLst>
          </p:cNvPr>
          <p:cNvSpPr/>
          <p:nvPr/>
        </p:nvSpPr>
        <p:spPr>
          <a:xfrm>
            <a:off x="1393911" y="1844140"/>
            <a:ext cx="1338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Arial (본문)"/>
              </a:rPr>
              <a:t>로그인 </a:t>
            </a:r>
            <a:r>
              <a:rPr lang="en-US" altLang="ko-KR" dirty="0">
                <a:latin typeface="Arial (본문)"/>
              </a:rPr>
              <a:t>App</a:t>
            </a:r>
            <a:endParaRPr lang="ko-KR" altLang="en-US" dirty="0">
              <a:latin typeface="Arial (본문)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CA78685-64CF-4B52-8D9D-25EE90DC8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910" y="2483935"/>
            <a:ext cx="7549673" cy="372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0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3.1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3260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Django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8BA308-1DED-4ED0-91D6-7AA7FEC8E004}"/>
              </a:ext>
            </a:extLst>
          </p:cNvPr>
          <p:cNvSpPr/>
          <p:nvPr/>
        </p:nvSpPr>
        <p:spPr>
          <a:xfrm>
            <a:off x="1509328" y="1844140"/>
            <a:ext cx="1108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/>
              <a:t>지도 </a:t>
            </a:r>
            <a:r>
              <a:rPr lang="en-US" altLang="ko-KR" dirty="0"/>
              <a:t>App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DF5086-25EA-4B4B-9131-002EE97EC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328" y="2419312"/>
            <a:ext cx="8361210" cy="395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71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3.1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3260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Django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8BA308-1DED-4ED0-91D6-7AA7FEC8E004}"/>
              </a:ext>
            </a:extLst>
          </p:cNvPr>
          <p:cNvSpPr/>
          <p:nvPr/>
        </p:nvSpPr>
        <p:spPr>
          <a:xfrm>
            <a:off x="1509328" y="1844140"/>
            <a:ext cx="1108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/>
              <a:t>지도 </a:t>
            </a:r>
            <a:r>
              <a:rPr lang="en-US" altLang="ko-KR" dirty="0"/>
              <a:t>App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FDB950B-6D9B-4367-A8C4-0159901C2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886" y="2644903"/>
            <a:ext cx="7714695" cy="372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76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3.2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8646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Yolo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pic>
        <p:nvPicPr>
          <p:cNvPr id="2050" name="Picture 2" descr="ì ì¬ë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72" r="16590" b="3357"/>
          <a:stretch/>
        </p:blipFill>
        <p:spPr bwMode="auto">
          <a:xfrm>
            <a:off x="6784808" y="1742618"/>
            <a:ext cx="4602915" cy="92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rediction_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658" y="2762249"/>
            <a:ext cx="4629216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2" y="3413800"/>
            <a:ext cx="468256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0" y="1844140"/>
            <a:ext cx="60115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/>
              <a:t>금오공과대학교 </a:t>
            </a:r>
            <a:r>
              <a:rPr lang="en-US" altLang="ko-KR" sz="1600" dirty="0" smtClean="0"/>
              <a:t>– </a:t>
            </a:r>
            <a:r>
              <a:rPr lang="ko-KR" altLang="en-US" sz="1600" dirty="0" smtClean="0"/>
              <a:t>옥계동 방면 자전거 도로 직접 촬영 데이터 셋 확보</a:t>
            </a:r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r>
              <a:rPr lang="ko-KR" altLang="en-US" sz="1600" dirty="0" smtClean="0"/>
              <a:t>데이터 셋 약 </a:t>
            </a:r>
            <a:r>
              <a:rPr lang="en-US" altLang="ko-KR" sz="1600" dirty="0" smtClean="0"/>
              <a:t>730</a:t>
            </a:r>
            <a:r>
              <a:rPr lang="ko-KR" altLang="en-US" sz="1600" dirty="0" smtClean="0"/>
              <a:t>개</a:t>
            </a:r>
            <a:endParaRPr lang="en-US" altLang="ko-KR" sz="1600" dirty="0" smtClean="0"/>
          </a:p>
          <a:p>
            <a:pPr algn="ctr"/>
            <a:endParaRPr lang="en-US" altLang="ko-KR" sz="1600" dirty="0"/>
          </a:p>
          <a:p>
            <a:pPr algn="ctr"/>
            <a:r>
              <a:rPr lang="en-US" altLang="ko-KR" sz="1600" dirty="0" smtClean="0"/>
              <a:t>Crack </a:t>
            </a:r>
            <a:r>
              <a:rPr lang="ko-KR" altLang="en-US" sz="1600" dirty="0" smtClean="0"/>
              <a:t>에 대한 </a:t>
            </a:r>
            <a:r>
              <a:rPr lang="en-US" altLang="ko-KR" sz="1600" dirty="0" smtClean="0"/>
              <a:t>Annotation, Yolo-annotation-tool</a:t>
            </a:r>
            <a:r>
              <a:rPr lang="ko-KR" altLang="en-US" sz="1600" dirty="0" smtClean="0"/>
              <a:t>로 진행</a:t>
            </a:r>
            <a:endParaRPr lang="en-US" altLang="ko-KR" sz="1600" dirty="0" smtClean="0"/>
          </a:p>
          <a:p>
            <a:pPr algn="ctr"/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52673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3.3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2698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Flutter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pic>
        <p:nvPicPr>
          <p:cNvPr id="1026" name="Picture 2" descr="https://itsallwidgets.com/screenshots/app-250.png?updated_at=2019-02-28%2010:02:4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761" y="1956238"/>
            <a:ext cx="2223238" cy="395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7725837" y="1376690"/>
            <a:ext cx="450636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100" dirty="0" smtClean="0"/>
              <a:t>[</a:t>
            </a:r>
            <a:r>
              <a:rPr lang="ko-KR" altLang="en-US" sz="1100" dirty="0" smtClean="0"/>
              <a:t>이미지 출처</a:t>
            </a:r>
            <a:r>
              <a:rPr lang="en-US" altLang="ko-KR" sz="1100" dirty="0" smtClean="0"/>
              <a:t>]</a:t>
            </a:r>
            <a:r>
              <a:rPr lang="ko-KR" altLang="en-US" sz="1100" dirty="0" smtClean="0"/>
              <a:t> </a:t>
            </a:r>
            <a:r>
              <a:rPr lang="en-US" altLang="ko-KR" sz="1100" dirty="0"/>
              <a:t>https://itsallwidgets.com/flutter-app/object-detector-flutter</a:t>
            </a:r>
            <a:endParaRPr lang="ko-KR" altLang="en-US" sz="11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475" y="1956238"/>
            <a:ext cx="2943646" cy="395242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849542" y="1115080"/>
            <a:ext cx="33826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100" dirty="0" smtClean="0"/>
              <a:t>[</a:t>
            </a:r>
            <a:r>
              <a:rPr lang="ko-KR" altLang="en-US" sz="1100" dirty="0" smtClean="0"/>
              <a:t>이미지 출처</a:t>
            </a:r>
            <a:r>
              <a:rPr lang="en-US" altLang="ko-KR" sz="1100" dirty="0" smtClean="0"/>
              <a:t>]</a:t>
            </a:r>
            <a:r>
              <a:rPr lang="ko-KR" altLang="en-US" sz="1100" dirty="0" smtClean="0"/>
              <a:t> </a:t>
            </a:r>
            <a:r>
              <a:rPr lang="en-US" altLang="ko-KR" sz="1100" dirty="0"/>
              <a:t>https://github.com/shaqian/Not-Hotdog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052780" y="5975367"/>
            <a:ext cx="2605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/>
              <a:t>Flutter yolov2-tiny</a:t>
            </a:r>
            <a:r>
              <a:rPr lang="ko-KR" altLang="en-US" sz="1600" dirty="0" smtClean="0"/>
              <a:t>를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활용한</a:t>
            </a:r>
            <a:endParaRPr lang="en-US" altLang="ko-KR" sz="1600" dirty="0" smtClean="0"/>
          </a:p>
          <a:p>
            <a:pPr algn="ctr"/>
            <a:r>
              <a:rPr lang="en-US" altLang="ko-KR" sz="1600" dirty="0" smtClean="0"/>
              <a:t>Object detector App. </a:t>
            </a:r>
            <a:endParaRPr lang="en-US" altLang="ko-KR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4793400" y="5975367"/>
            <a:ext cx="2605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/>
              <a:t>Flutter yolov2-tiny</a:t>
            </a:r>
            <a:r>
              <a:rPr lang="ko-KR" altLang="en-US" sz="1600" dirty="0" smtClean="0"/>
              <a:t>를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활용한</a:t>
            </a:r>
            <a:endParaRPr lang="en-US" altLang="ko-KR" sz="1600" dirty="0" smtClean="0"/>
          </a:p>
          <a:p>
            <a:pPr algn="ctr"/>
            <a:r>
              <a:rPr lang="en-US" altLang="ko-KR" sz="1600" dirty="0" smtClean="0"/>
              <a:t>Not Hotdog Flutter App. </a:t>
            </a:r>
            <a:endParaRPr lang="en-US" altLang="ko-KR" sz="1600" dirty="0"/>
          </a:p>
        </p:txBody>
      </p:sp>
      <p:pic>
        <p:nvPicPr>
          <p:cNvPr id="1030" name="Picture 6" descr="https://github.com/shaqian/flutter_tflite/raw/master/example/yol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720" y="1899910"/>
            <a:ext cx="2216150" cy="395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347211" y="5975367"/>
            <a:ext cx="21711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/>
              <a:t>Flutter</a:t>
            </a:r>
            <a:r>
              <a:rPr lang="ko-KR" altLang="en-US" sz="1600" dirty="0" smtClean="0"/>
              <a:t>의 </a:t>
            </a:r>
            <a:r>
              <a:rPr lang="en-US" altLang="ko-KR" sz="1600" dirty="0" err="1" smtClean="0"/>
              <a:t>tfile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플러그인</a:t>
            </a:r>
            <a:endParaRPr lang="en-US" altLang="ko-KR" sz="1600" dirty="0" smtClean="0"/>
          </a:p>
          <a:p>
            <a:pPr algn="ctr"/>
            <a:r>
              <a:rPr lang="en-US" altLang="ko-KR" sz="1600" dirty="0" smtClean="0"/>
              <a:t>Yolov2 tiny example.</a:t>
            </a:r>
            <a:endParaRPr lang="en-US" altLang="ko-KR" sz="1600" dirty="0"/>
          </a:p>
        </p:txBody>
      </p:sp>
      <p:sp>
        <p:nvSpPr>
          <p:cNvPr id="15" name="직사각형 14"/>
          <p:cNvSpPr/>
          <p:nvPr/>
        </p:nvSpPr>
        <p:spPr>
          <a:xfrm>
            <a:off x="8809343" y="922070"/>
            <a:ext cx="33826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100" dirty="0" smtClean="0"/>
              <a:t>[</a:t>
            </a:r>
            <a:r>
              <a:rPr lang="ko-KR" altLang="en-US" sz="1100" dirty="0" smtClean="0"/>
              <a:t>이미지 출처</a:t>
            </a:r>
            <a:r>
              <a:rPr lang="en-US" altLang="ko-KR" sz="1100" dirty="0" smtClean="0"/>
              <a:t>]</a:t>
            </a:r>
            <a:r>
              <a:rPr lang="ko-KR" altLang="en-US" sz="1100" dirty="0" smtClean="0"/>
              <a:t> </a:t>
            </a:r>
            <a:r>
              <a:rPr lang="en-US" altLang="ko-KR" sz="1100" dirty="0"/>
              <a:t>https://github.com/shaqian/flutter_tflite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07308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7" b="117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12237082" cy="6858000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1219200" y="2247829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13824" y="2273229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13824" y="3542048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13824" y="4805642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13824" y="606923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59166" y="2273229"/>
            <a:ext cx="2552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chemeClr val="bg1"/>
                </a:solidFill>
              </a:rPr>
              <a:t>시스템 소개와 구조 및 설계 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59166" y="3542048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chemeClr val="bg1"/>
                </a:solidFill>
              </a:rPr>
              <a:t>설계 요소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59166" y="480564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chemeClr val="bg1"/>
                </a:solidFill>
              </a:rPr>
              <a:t>진행 사항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59166" y="6069236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chemeClr val="bg1"/>
                </a:solidFill>
              </a:rPr>
              <a:t>참고자료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59166" y="2674193"/>
            <a:ext cx="3541394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Arial" panose="020B0604020202020204" pitchFamily="34" charset="0"/>
              </a:rPr>
              <a:t>시스템 소개</a:t>
            </a:r>
            <a:endParaRPr lang="en-US" altLang="ko-KR" sz="1400" spc="-150" dirty="0" smtClean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Arial" panose="020B0604020202020204" pitchFamily="34" charset="0"/>
              </a:rPr>
              <a:t>시스템 구조 및 설계</a:t>
            </a:r>
            <a:endParaRPr lang="en-US" altLang="ko-KR" sz="1400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16874" y="3938945"/>
            <a:ext cx="3541394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Arial" panose="020B0604020202020204" pitchFamily="34" charset="0"/>
              </a:rPr>
              <a:t>Django</a:t>
            </a:r>
            <a:endParaRPr lang="en-US" altLang="ko-KR" sz="1400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Arial" panose="020B0604020202020204" pitchFamily="34" charset="0"/>
              </a:rPr>
              <a:t>Yolo</a:t>
            </a: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Arial" panose="020B0604020202020204" pitchFamily="34" charset="0"/>
              </a:rPr>
              <a:t>Flutter</a:t>
            </a:r>
            <a:endParaRPr lang="en-US" altLang="ko-KR" sz="1400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74582" y="5203697"/>
            <a:ext cx="3541394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Arial" panose="020B0604020202020204" pitchFamily="34" charset="0"/>
              </a:rPr>
              <a:t>각 개발 현황</a:t>
            </a:r>
            <a:endParaRPr lang="en-US" altLang="ko-KR" sz="1400" spc="-150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Arial" panose="020B0604020202020204" pitchFamily="34" charset="0"/>
              </a:rPr>
              <a:t>추후 개발</a:t>
            </a:r>
            <a:endParaRPr lang="en-US" altLang="ko-KR" sz="1400" spc="-150" dirty="0" smtClean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219200" y="3542048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219200" y="4836267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231900" y="6028886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886674" y="588588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CONTENTS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010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3.3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2698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Flutter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25837" y="1376690"/>
            <a:ext cx="450636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100" dirty="0" smtClean="0"/>
              <a:t>[</a:t>
            </a:r>
            <a:r>
              <a:rPr lang="ko-KR" altLang="en-US" sz="1100" dirty="0" smtClean="0"/>
              <a:t>이미지 출처</a:t>
            </a:r>
            <a:r>
              <a:rPr lang="en-US" altLang="ko-KR" sz="1100" dirty="0" smtClean="0"/>
              <a:t>]</a:t>
            </a:r>
            <a:r>
              <a:rPr lang="ko-KR" altLang="en-US" sz="1100" dirty="0" smtClean="0"/>
              <a:t> </a:t>
            </a:r>
            <a:r>
              <a:rPr lang="en-US" altLang="ko-KR" sz="1100" dirty="0"/>
              <a:t>https://itsallwidgets.com/flutter-app/object-detector-flutter</a:t>
            </a:r>
            <a:endParaRPr lang="ko-KR" altLang="en-US" sz="1100" dirty="0"/>
          </a:p>
        </p:txBody>
      </p:sp>
      <p:sp>
        <p:nvSpPr>
          <p:cNvPr id="10" name="직사각형 9"/>
          <p:cNvSpPr/>
          <p:nvPr/>
        </p:nvSpPr>
        <p:spPr>
          <a:xfrm>
            <a:off x="8849542" y="1115080"/>
            <a:ext cx="33826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100" dirty="0" smtClean="0"/>
              <a:t>[</a:t>
            </a:r>
            <a:r>
              <a:rPr lang="ko-KR" altLang="en-US" sz="1100" dirty="0" smtClean="0"/>
              <a:t>이미지 출처</a:t>
            </a:r>
            <a:r>
              <a:rPr lang="en-US" altLang="ko-KR" sz="1100" dirty="0" smtClean="0"/>
              <a:t>]</a:t>
            </a:r>
            <a:r>
              <a:rPr lang="ko-KR" altLang="en-US" sz="1100" dirty="0" smtClean="0"/>
              <a:t> </a:t>
            </a:r>
            <a:r>
              <a:rPr lang="en-US" altLang="ko-KR" sz="1100" dirty="0"/>
              <a:t>https://github.com/shaqian/Not-Hotdog</a:t>
            </a:r>
            <a:endParaRPr lang="ko-KR" altLang="en-US" sz="11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1562" y="1809750"/>
            <a:ext cx="3361263" cy="400261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891754" y="5812369"/>
            <a:ext cx="3079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/>
              <a:t>yolo</a:t>
            </a:r>
            <a:r>
              <a:rPr lang="ko-KR" altLang="en-US" sz="1600" dirty="0" smtClean="0"/>
              <a:t>의 예시로 지원하는 파일 활용 </a:t>
            </a:r>
            <a:endParaRPr lang="en-US" altLang="ko-KR" sz="1600" dirty="0" smtClean="0"/>
          </a:p>
          <a:p>
            <a:pPr algn="ctr"/>
            <a:r>
              <a:rPr lang="ko-KR" altLang="en-US" sz="1600" dirty="0" smtClean="0"/>
              <a:t>다중 오브젝트 인식 체크</a:t>
            </a:r>
            <a:endParaRPr lang="en-US" altLang="ko-KR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2384645"/>
            <a:ext cx="68675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어플리케이션에서 오브젝트 인식 체크 확인 완료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pc="-100" dirty="0" smtClean="0"/>
              <a:t>Yolo </a:t>
            </a:r>
            <a:r>
              <a:rPr lang="ko-KR" altLang="en-US" spc="-100" dirty="0" smtClean="0"/>
              <a:t>학습 </a:t>
            </a:r>
            <a:r>
              <a:rPr lang="en-US" altLang="ko-KR" spc="-100" dirty="0" smtClean="0"/>
              <a:t>output</a:t>
            </a:r>
            <a:r>
              <a:rPr lang="ko-KR" altLang="en-US" spc="-100" dirty="0" smtClean="0"/>
              <a:t>인 </a:t>
            </a:r>
            <a:r>
              <a:rPr lang="en-US" altLang="ko-KR" spc="-100" dirty="0" smtClean="0"/>
              <a:t>.weights </a:t>
            </a:r>
            <a:r>
              <a:rPr lang="ko-KR" altLang="en-US" spc="-100" dirty="0" smtClean="0"/>
              <a:t>파일과 </a:t>
            </a:r>
            <a:r>
              <a:rPr lang="en-US" altLang="ko-KR" spc="-100" dirty="0" smtClean="0"/>
              <a:t>.</a:t>
            </a:r>
            <a:r>
              <a:rPr lang="en-US" altLang="ko-KR" spc="-100" dirty="0" err="1" smtClean="0"/>
              <a:t>cfg</a:t>
            </a:r>
            <a:r>
              <a:rPr lang="en-US" altLang="ko-KR" spc="-100" dirty="0" smtClean="0"/>
              <a:t> </a:t>
            </a:r>
            <a:r>
              <a:rPr lang="ko-KR" altLang="en-US" spc="-100" dirty="0" smtClean="0"/>
              <a:t>파일을 </a:t>
            </a:r>
            <a:r>
              <a:rPr lang="en-US" altLang="ko-KR" spc="-100" dirty="0" smtClean="0"/>
              <a:t>.</a:t>
            </a:r>
            <a:r>
              <a:rPr lang="en-US" altLang="ko-KR" spc="-100" dirty="0" err="1" smtClean="0"/>
              <a:t>pb</a:t>
            </a:r>
            <a:r>
              <a:rPr lang="en-US" altLang="ko-KR" spc="-100" dirty="0" smtClean="0"/>
              <a:t> (</a:t>
            </a:r>
            <a:r>
              <a:rPr lang="en-US" altLang="ko-KR" spc="-100" dirty="0" err="1" smtClean="0"/>
              <a:t>protobuf</a:t>
            </a:r>
            <a:r>
              <a:rPr lang="en-US" altLang="ko-KR" spc="-100" dirty="0" smtClean="0"/>
              <a:t>)</a:t>
            </a:r>
            <a:r>
              <a:rPr lang="ko-KR" altLang="en-US" spc="-100" dirty="0" smtClean="0"/>
              <a:t>로 변환</a:t>
            </a:r>
            <a:endParaRPr lang="en-US" altLang="ko-KR" spc="-100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어플리케이션 </a:t>
            </a:r>
            <a:r>
              <a:rPr lang="en-US" altLang="ko-KR" dirty="0" smtClean="0"/>
              <a:t>permission(</a:t>
            </a:r>
            <a:r>
              <a:rPr lang="ko-KR" altLang="en-US" dirty="0" smtClean="0"/>
              <a:t>권한</a:t>
            </a:r>
            <a:r>
              <a:rPr lang="en-US" altLang="ko-KR" dirty="0" smtClean="0"/>
              <a:t>) </a:t>
            </a:r>
            <a:r>
              <a:rPr lang="ko-KR" altLang="en-US" dirty="0" smtClean="0"/>
              <a:t>문제로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SDK API 23 </a:t>
            </a:r>
            <a:r>
              <a:rPr lang="ko-KR" altLang="en-US" dirty="0" smtClean="0"/>
              <a:t>이상의 모바일 기기만 지원 가능할 것으로 보임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 smtClean="0"/>
              <a:t>크랙 인식 시에 서버에 </a:t>
            </a:r>
            <a:r>
              <a:rPr lang="en-US" altLang="ko-KR" spc="-150" dirty="0" smtClean="0"/>
              <a:t>GPS </a:t>
            </a:r>
            <a:r>
              <a:rPr lang="ko-KR" altLang="en-US" spc="-150" dirty="0" smtClean="0"/>
              <a:t>정보와 사진을 같이 전송하는 부분 진행 필요</a:t>
            </a:r>
            <a:r>
              <a:rPr lang="en-US" altLang="ko-KR" spc="-150" dirty="0" smtClean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UI </a:t>
            </a:r>
            <a:r>
              <a:rPr lang="ko-KR" altLang="en-US" dirty="0" smtClean="0"/>
              <a:t>개선 필요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924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83464" y="3541759"/>
            <a:ext cx="2419492" cy="769441"/>
            <a:chOff x="510077" y="2691080"/>
            <a:chExt cx="2419492" cy="769441"/>
          </a:xfrm>
        </p:grpSpPr>
        <p:sp>
          <p:nvSpPr>
            <p:cNvPr id="18" name="TextBox 17"/>
            <p:cNvSpPr txBox="1"/>
            <p:nvPr/>
          </p:nvSpPr>
          <p:spPr>
            <a:xfrm>
              <a:off x="510077" y="2691080"/>
              <a:ext cx="236795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150" dirty="0" smtClean="0">
                  <a:solidFill>
                    <a:schemeClr val="bg1">
                      <a:alpha val="70000"/>
                    </a:schemeClr>
                  </a:solidFill>
                  <a:latin typeface="+mj-lt"/>
                  <a:ea typeface="나눔고딕" panose="020D0604000000000000" pitchFamily="50" charset="-127"/>
                </a:rPr>
                <a:t>참고 자료</a:t>
              </a:r>
              <a:endParaRPr lang="ko-KR" altLang="en-US" sz="4400" b="1" spc="-150" dirty="0">
                <a:solidFill>
                  <a:schemeClr val="bg1">
                    <a:alpha val="70000"/>
                  </a:schemeClr>
                </a:solidFill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61613" y="2691080"/>
              <a:ext cx="236795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150" dirty="0" smtClean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나눔고딕" panose="020D0604000000000000" pitchFamily="50" charset="-127"/>
                </a:rPr>
                <a:t>참고 자료</a:t>
              </a:r>
              <a:endParaRPr lang="en-US" altLang="ko-KR" sz="4400" b="1" spc="-150" dirty="0">
                <a:solidFill>
                  <a:schemeClr val="tx1">
                    <a:lumMod val="20000"/>
                    <a:lumOff val="80000"/>
                    <a:alpha val="10000"/>
                  </a:schemeClr>
                </a:solidFill>
                <a:latin typeface="+mj-lt"/>
                <a:ea typeface="나눔고딕" panose="020D0604000000000000" pitchFamily="50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27769" y="2211262"/>
            <a:ext cx="31870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나눔고딕" panose="020D0604000000000000" pitchFamily="50" charset="-127"/>
              </a:rPr>
              <a:t>Part 4.</a:t>
            </a:r>
            <a:endParaRPr lang="ko-KR" altLang="en-US" sz="8000" b="1" spc="-150" dirty="0">
              <a:solidFill>
                <a:schemeClr val="accent2">
                  <a:lumMod val="60000"/>
                  <a:lumOff val="40000"/>
                  <a:alpha val="70000"/>
                </a:schemeClr>
              </a:solidFill>
              <a:latin typeface="+mj-lt"/>
              <a:ea typeface="나눔고딕" panose="020D0604000000000000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8247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09512" y="652394"/>
            <a:ext cx="526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4</a:t>
            </a:r>
            <a:r>
              <a:rPr lang="en-US" altLang="ko-KR" sz="3200" b="1" dirty="0">
                <a:solidFill>
                  <a:schemeClr val="accent4"/>
                </a:solidFill>
              </a:rPr>
              <a:t>.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524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참고자료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References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95032" y="4601007"/>
            <a:ext cx="2738250" cy="941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smtClean="0">
                <a:solidFill>
                  <a:schemeClr val="accent4"/>
                </a:solidFill>
              </a:rPr>
              <a:t>Flutter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hlinkClick r:id="rId2"/>
              </a:rPr>
              <a:t>https://flutter.dev</a:t>
            </a:r>
            <a:r>
              <a:rPr lang="en-US" altLang="ko-KR" sz="1400" dirty="0" smtClean="0">
                <a:hlinkClick r:id="rId2"/>
              </a:rPr>
              <a:t>/</a:t>
            </a:r>
            <a:endParaRPr lang="en-US" altLang="ko-KR" sz="1400" dirty="0" smtClean="0"/>
          </a:p>
          <a:p>
            <a:pPr>
              <a:lnSpc>
                <a:spcPct val="120000"/>
              </a:lnSpc>
            </a:pPr>
            <a:r>
              <a:rPr lang="en-US" altLang="ko-KR" sz="1400" dirty="0" smtClean="0">
                <a:solidFill>
                  <a:schemeClr val="accent4"/>
                </a:solidFill>
              </a:rPr>
              <a:t>Flutter </a:t>
            </a:r>
            <a:r>
              <a:rPr lang="ko-KR" altLang="en-US" sz="1400" dirty="0" smtClean="0">
                <a:solidFill>
                  <a:schemeClr val="accent4"/>
                </a:solidFill>
              </a:rPr>
              <a:t>프레임워크 공식 홈페이지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906867" y="4638837"/>
            <a:ext cx="0" cy="848715"/>
          </a:xfrm>
          <a:prstGeom prst="line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995032" y="3387613"/>
            <a:ext cx="4562467" cy="941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smtClean="0">
                <a:solidFill>
                  <a:schemeClr val="accent4"/>
                </a:solidFill>
              </a:rPr>
              <a:t>Yolo</a:t>
            </a:r>
            <a:endParaRPr lang="en-US" altLang="ko-KR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hlinkClick r:id="rId3"/>
              </a:rPr>
              <a:t>https://pjreddie.com/darknet/yolo</a:t>
            </a:r>
            <a:r>
              <a:rPr lang="en-US" altLang="ko-KR" sz="1400" dirty="0" smtClean="0">
                <a:hlinkClick r:id="rId3"/>
              </a:rPr>
              <a:t>/</a:t>
            </a:r>
            <a:endParaRPr lang="en-US" altLang="ko-KR" sz="1400" dirty="0" smtClean="0"/>
          </a:p>
          <a:p>
            <a:pPr>
              <a:lnSpc>
                <a:spcPct val="120000"/>
              </a:lnSpc>
            </a:pPr>
            <a:r>
              <a:rPr lang="en-US" altLang="ko-KR" sz="1400" dirty="0" err="1" smtClean="0">
                <a:solidFill>
                  <a:schemeClr val="accent4"/>
                </a:solidFill>
              </a:rPr>
              <a:t>darknet</a:t>
            </a:r>
            <a:r>
              <a:rPr lang="en-US" altLang="ko-KR" sz="1400" dirty="0" smtClean="0">
                <a:solidFill>
                  <a:schemeClr val="accent4"/>
                </a:solidFill>
              </a:rPr>
              <a:t> </a:t>
            </a:r>
            <a:r>
              <a:rPr lang="ko-KR" altLang="en-US" sz="1400" dirty="0" smtClean="0">
                <a:solidFill>
                  <a:schemeClr val="accent4"/>
                </a:solidFill>
              </a:rPr>
              <a:t>프로젝트의 </a:t>
            </a:r>
            <a:r>
              <a:rPr lang="ko-KR" altLang="en-US" sz="1400" dirty="0" err="1" smtClean="0">
                <a:solidFill>
                  <a:schemeClr val="accent4"/>
                </a:solidFill>
              </a:rPr>
              <a:t>딥러닝</a:t>
            </a:r>
            <a:r>
              <a:rPr lang="ko-KR" altLang="en-US" sz="1400" dirty="0" smtClean="0">
                <a:solidFill>
                  <a:schemeClr val="accent4"/>
                </a:solidFill>
              </a:rPr>
              <a:t> 기반 실시간 이미지 검출 시스템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906867" y="3425443"/>
            <a:ext cx="0" cy="848715"/>
          </a:xfrm>
          <a:prstGeom prst="line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995032" y="2174220"/>
            <a:ext cx="2912977" cy="941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smtClean="0">
                <a:solidFill>
                  <a:schemeClr val="accent4"/>
                </a:solidFill>
              </a:rPr>
              <a:t>Django</a:t>
            </a:r>
            <a:endParaRPr lang="en-US" altLang="ko-KR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accent4"/>
                </a:solidFill>
                <a:hlinkClick r:id="rId4"/>
              </a:rPr>
              <a:t>https://www.djangoproject.com</a:t>
            </a:r>
            <a:r>
              <a:rPr lang="en-US" altLang="ko-KR" sz="1400" dirty="0" smtClean="0">
                <a:solidFill>
                  <a:schemeClr val="accent4"/>
                </a:solidFill>
                <a:hlinkClick r:id="rId4"/>
              </a:rPr>
              <a:t>/</a:t>
            </a:r>
            <a:endParaRPr lang="en-US" altLang="ko-KR" sz="1400" dirty="0" smtClean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 smtClean="0">
                <a:solidFill>
                  <a:schemeClr val="accent4"/>
                </a:solidFill>
              </a:rPr>
              <a:t>Django </a:t>
            </a:r>
            <a:r>
              <a:rPr lang="ko-KR" altLang="en-US" sz="1400" dirty="0" smtClean="0">
                <a:solidFill>
                  <a:schemeClr val="accent4"/>
                </a:solidFill>
              </a:rPr>
              <a:t>웹 프레임워크 공식 홈페이지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906867" y="2212050"/>
            <a:ext cx="0" cy="848715"/>
          </a:xfrm>
          <a:prstGeom prst="line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29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57895" y="3058825"/>
            <a:ext cx="2076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감사합니다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33561" y="3643600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거산 팀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682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27769" y="2211262"/>
            <a:ext cx="6573595" cy="2112203"/>
            <a:chOff x="527769" y="1728426"/>
            <a:chExt cx="6573595" cy="2112203"/>
          </a:xfrm>
        </p:grpSpPr>
        <p:grpSp>
          <p:nvGrpSpPr>
            <p:cNvPr id="2" name="그룹 1"/>
            <p:cNvGrpSpPr/>
            <p:nvPr/>
          </p:nvGrpSpPr>
          <p:grpSpPr>
            <a:xfrm>
              <a:off x="558064" y="3058923"/>
              <a:ext cx="6543300" cy="781706"/>
              <a:chOff x="471977" y="2691080"/>
              <a:chExt cx="6543300" cy="781706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471977" y="2691080"/>
                <a:ext cx="649889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spc="-150" dirty="0">
                    <a:solidFill>
                      <a:schemeClr val="bg1">
                        <a:alpha val="70000"/>
                      </a:schemeClr>
                    </a:solidFill>
                    <a:latin typeface="+mj-lt"/>
                    <a:ea typeface="나눔고딕" panose="020D0604000000000000" pitchFamily="50" charset="-127"/>
                  </a:rPr>
                  <a:t>시스템 소개와 구조 및 설계 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516382" y="2703345"/>
                <a:ext cx="649889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spc="-150" dirty="0">
                    <a:solidFill>
                      <a:schemeClr val="tx1">
                        <a:lumMod val="20000"/>
                        <a:lumOff val="80000"/>
                        <a:alpha val="10000"/>
                      </a:schemeClr>
                    </a:solidFill>
                    <a:latin typeface="+mj-lt"/>
                    <a:ea typeface="나눔고딕" panose="020D0604000000000000" pitchFamily="50" charset="-127"/>
                  </a:rPr>
                  <a:t>시스템 소개와 구조 및 설계 </a:t>
                </a: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27769" y="1728426"/>
              <a:ext cx="318709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spc="-150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나눔고딕" panose="020D0604000000000000" pitchFamily="50" charset="-127"/>
                </a:rPr>
                <a:t>Part 1.</a:t>
              </a:r>
              <a:endParaRPr lang="ko-KR" altLang="en-US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나눔고딕" panose="020D0604000000000000" pitchFamily="50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000" y="2946400"/>
              <a:ext cx="50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8985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608523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9127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시스템 소개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8069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System Introduction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928698" y="228337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592299" y="1791384"/>
            <a:ext cx="4990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err="1"/>
              <a:t>YOLO를</a:t>
            </a:r>
            <a:r>
              <a:rPr lang="ko-KR" altLang="en-US" b="1" dirty="0"/>
              <a:t> 활용한 자전거 도로 유지보수 지원 시스템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356643" y="2178845"/>
            <a:ext cx="7681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/>
              <a:t>기존 자전거 전용 유지 보수 검토를 위한 실태 조사에 대한 실질적 자동화 방법 </a:t>
            </a:r>
            <a:r>
              <a:rPr lang="en-US" altLang="ko-KR" dirty="0" smtClean="0"/>
              <a:t>X</a:t>
            </a:r>
            <a:endParaRPr lang="ko-KR" altLang="en-US" dirty="0"/>
          </a:p>
        </p:txBody>
      </p:sp>
      <p:pic>
        <p:nvPicPr>
          <p:cNvPr id="1026" name="Picture 2" descr="[ë¡±ë³´ë í¬ë£¨ì§ íë¡ì í¸ No.3] íê° ìì ê±°ê¸¸ í¬ë£¨ì§ 3í! (ì²í¸ëêµ ë¶ë¨ â íë¹ëêµ ë¶ë¨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49" y="3011026"/>
            <a:ext cx="3526407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9311207" y="1376690"/>
            <a:ext cx="292099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100" dirty="0" smtClean="0"/>
              <a:t>[</a:t>
            </a:r>
            <a:r>
              <a:rPr lang="ko-KR" altLang="en-US" sz="1100" dirty="0" smtClean="0"/>
              <a:t>이미지 출처</a:t>
            </a:r>
            <a:r>
              <a:rPr lang="en-US" altLang="ko-KR" sz="1100" dirty="0"/>
              <a:t>] https://</a:t>
            </a:r>
            <a:r>
              <a:rPr lang="en-US" altLang="ko-KR" sz="1100" dirty="0" smtClean="0"/>
              <a:t>blog.naver.com/illubatal</a:t>
            </a:r>
            <a:endParaRPr lang="ko-KR" altLang="en-US" sz="11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304" y="3014990"/>
            <a:ext cx="3560762" cy="26460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796924" y="2570551"/>
            <a:ext cx="10801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Why? 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“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제각기 다른 형태의 크랙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”    “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자전거 도로의 다양한 형태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”     “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다양한 형태의 크랙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”     “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너무 방대한 도로 길이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”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014" y="3022294"/>
            <a:ext cx="3489854" cy="2615772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2199595" y="5808950"/>
            <a:ext cx="7059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자전거 도로 현황 조사를 </a:t>
            </a:r>
            <a:r>
              <a:rPr lang="ko-KR" altLang="en-US" b="1" u="sng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자동적으로 확인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하고 </a:t>
            </a:r>
            <a:r>
              <a:rPr lang="ko-KR" altLang="en-US" b="1" u="sng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기록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하기 위한 시스템 개발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494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1.2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9127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시스템 구조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497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system structure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4800" y="3515504"/>
            <a:ext cx="1414153" cy="13906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425" y="3553968"/>
            <a:ext cx="1390650" cy="1390650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6888706" y="3134808"/>
            <a:ext cx="1771345" cy="2242385"/>
            <a:chOff x="6938784" y="3272587"/>
            <a:chExt cx="1771345" cy="2242385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8784" y="3743627"/>
              <a:ext cx="1771345" cy="1771345"/>
            </a:xfrm>
            <a:prstGeom prst="rect">
              <a:avLst/>
            </a:prstGeom>
          </p:spPr>
        </p:pic>
        <p:grpSp>
          <p:nvGrpSpPr>
            <p:cNvPr id="16" name="그룹 15"/>
            <p:cNvGrpSpPr/>
            <p:nvPr/>
          </p:nvGrpSpPr>
          <p:grpSpPr>
            <a:xfrm>
              <a:off x="6970378" y="3272587"/>
              <a:ext cx="1688598" cy="1390650"/>
              <a:chOff x="7352791" y="3078551"/>
              <a:chExt cx="1688598" cy="1390650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7746568" y="3078551"/>
                <a:ext cx="896597" cy="12457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" name="그룹 10"/>
              <p:cNvGrpSpPr/>
              <p:nvPr/>
            </p:nvGrpSpPr>
            <p:grpSpPr>
              <a:xfrm>
                <a:off x="7352791" y="3078551"/>
                <a:ext cx="1688598" cy="1390650"/>
                <a:chOff x="7379202" y="3498874"/>
                <a:chExt cx="1413930" cy="1423908"/>
              </a:xfrm>
            </p:grpSpPr>
            <p:pic>
              <p:nvPicPr>
                <p:cNvPr id="8" name="그림 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79202" y="3498874"/>
                  <a:ext cx="1413930" cy="1423908"/>
                </a:xfrm>
                <a:prstGeom prst="rect">
                  <a:avLst/>
                </a:prstGeom>
              </p:spPr>
            </p:pic>
            <p:pic>
              <p:nvPicPr>
                <p:cNvPr id="10" name="그림 9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08927" y="3864421"/>
                  <a:ext cx="750756" cy="75075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799" y="3307992"/>
            <a:ext cx="1459391" cy="139065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94715" y="3309549"/>
            <a:ext cx="1292466" cy="129246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270894" y="5069976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도로 측정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988531" y="5063268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 및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87421" y="5069976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브라우저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왼쪽 화살표 20"/>
          <p:cNvSpPr/>
          <p:nvPr/>
        </p:nvSpPr>
        <p:spPr>
          <a:xfrm>
            <a:off x="5354344" y="4058448"/>
            <a:ext cx="1429093" cy="395106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458003" y="3757707"/>
            <a:ext cx="1534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GPS,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크랙 사진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179180" y="377111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지도상 좌표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사진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8" name="왼쪽 화살표 67"/>
          <p:cNvSpPr/>
          <p:nvPr/>
        </p:nvSpPr>
        <p:spPr>
          <a:xfrm>
            <a:off x="2324063" y="4058448"/>
            <a:ext cx="1429093" cy="395106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60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83464" y="3541759"/>
            <a:ext cx="2419492" cy="769441"/>
            <a:chOff x="510077" y="2691080"/>
            <a:chExt cx="2419492" cy="769441"/>
          </a:xfrm>
        </p:grpSpPr>
        <p:sp>
          <p:nvSpPr>
            <p:cNvPr id="18" name="TextBox 17"/>
            <p:cNvSpPr txBox="1"/>
            <p:nvPr/>
          </p:nvSpPr>
          <p:spPr>
            <a:xfrm>
              <a:off x="510077" y="2691080"/>
              <a:ext cx="236795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150" dirty="0" smtClean="0">
                  <a:solidFill>
                    <a:schemeClr val="bg1">
                      <a:alpha val="70000"/>
                    </a:schemeClr>
                  </a:solidFill>
                  <a:latin typeface="+mj-lt"/>
                  <a:ea typeface="나눔고딕" panose="020D0604000000000000" pitchFamily="50" charset="-127"/>
                </a:rPr>
                <a:t>설계 요소</a:t>
              </a:r>
              <a:endParaRPr lang="ko-KR" altLang="en-US" sz="4400" b="1" spc="-150" dirty="0">
                <a:solidFill>
                  <a:schemeClr val="bg1">
                    <a:alpha val="70000"/>
                  </a:schemeClr>
                </a:solidFill>
                <a:latin typeface="+mj-lt"/>
                <a:ea typeface="나눔고딕" panose="020D0604000000000000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61613" y="2691080"/>
              <a:ext cx="236795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150" dirty="0" smtClean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나눔고딕" panose="020D0604000000000000" pitchFamily="50" charset="-127"/>
                </a:rPr>
                <a:t>설계 요소</a:t>
              </a:r>
              <a:endParaRPr lang="en-US" altLang="ko-KR" sz="4400" b="1" spc="-150" dirty="0">
                <a:solidFill>
                  <a:schemeClr val="tx1">
                    <a:lumMod val="20000"/>
                    <a:lumOff val="80000"/>
                    <a:alpha val="10000"/>
                  </a:schemeClr>
                </a:solidFill>
                <a:latin typeface="+mj-lt"/>
                <a:ea typeface="나눔고딕" panose="020D0604000000000000" pitchFamily="50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27769" y="2211262"/>
            <a:ext cx="31870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나눔고딕" panose="020D0604000000000000" pitchFamily="50" charset="-127"/>
              </a:rPr>
              <a:t>Part 2.</a:t>
            </a:r>
            <a:endParaRPr lang="ko-KR" altLang="en-US" sz="8000" b="1" spc="-150" dirty="0">
              <a:solidFill>
                <a:schemeClr val="accent2">
                  <a:lumMod val="60000"/>
                  <a:lumOff val="40000"/>
                  <a:alpha val="70000"/>
                </a:schemeClr>
              </a:solidFill>
              <a:latin typeface="+mj-lt"/>
              <a:ea typeface="나눔고딕" panose="020D0604000000000000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15212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2.1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5824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설계 요소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12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design element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586066" y="2402157"/>
            <a:ext cx="3053141" cy="3053141"/>
          </a:xfrm>
          <a:prstGeom prst="ellipse">
            <a:avLst/>
          </a:prstGeom>
          <a:solidFill>
            <a:schemeClr val="accent4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7513721" y="2402157"/>
            <a:ext cx="3053140" cy="3053141"/>
          </a:xfrm>
          <a:prstGeom prst="ellipse">
            <a:avLst/>
          </a:prstGeom>
          <a:solidFill>
            <a:schemeClr val="accent4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244195" y="2128919"/>
            <a:ext cx="3653077" cy="3653077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133892" y="4689280"/>
            <a:ext cx="1792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accent4"/>
                </a:solidFill>
              </a:rPr>
              <a:t>크랙 판단</a:t>
            </a:r>
            <a:endParaRPr lang="ko-KR" altLang="en-US" sz="3200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219073" y="4672940"/>
            <a:ext cx="1642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4"/>
                </a:solidFill>
              </a:rPr>
              <a:t>모바일 </a:t>
            </a:r>
            <a:r>
              <a:rPr lang="en-US" altLang="ko-KR" sz="2400" dirty="0" smtClean="0">
                <a:solidFill>
                  <a:schemeClr val="accent4"/>
                </a:solidFill>
              </a:rPr>
              <a:t>App</a:t>
            </a:r>
            <a:endParaRPr lang="ko-KR" altLang="en-US" sz="2400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263852" y="4685247"/>
            <a:ext cx="1624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4"/>
                </a:solidFill>
              </a:rPr>
              <a:t>서버 및 </a:t>
            </a:r>
            <a:r>
              <a:rPr lang="en-US" altLang="ko-KR" sz="2400" dirty="0" smtClean="0">
                <a:solidFill>
                  <a:schemeClr val="accent4"/>
                </a:solidFill>
              </a:rPr>
              <a:t>DB</a:t>
            </a:r>
            <a:endParaRPr lang="ko-KR" altLang="en-US" sz="2400" dirty="0">
              <a:solidFill>
                <a:schemeClr val="accent4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328" y="3010036"/>
            <a:ext cx="1610616" cy="161061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695" y="3184514"/>
            <a:ext cx="1820076" cy="148842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523" y="3184514"/>
            <a:ext cx="1688598" cy="1390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74458" y="5866655"/>
            <a:ext cx="1402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Django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28274" y="5866655"/>
            <a:ext cx="935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Yolo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16040" y="5866655"/>
            <a:ext cx="1303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Flutter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952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2.2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3260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Django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4C25D3-A22D-4F39-9033-1E22298C3FE8}"/>
              </a:ext>
            </a:extLst>
          </p:cNvPr>
          <p:cNvSpPr txBox="1"/>
          <p:nvPr/>
        </p:nvSpPr>
        <p:spPr>
          <a:xfrm>
            <a:off x="989252" y="2698255"/>
            <a:ext cx="4572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Arial (본문)"/>
              </a:rPr>
              <a:t>Django</a:t>
            </a:r>
            <a:r>
              <a:rPr lang="ko-KR" altLang="en-US" dirty="0">
                <a:latin typeface="Arial (본문)"/>
              </a:rPr>
              <a:t>의 </a:t>
            </a:r>
            <a:r>
              <a:rPr lang="ko-KR" altLang="en-US" b="1" dirty="0">
                <a:latin typeface="Arial (본문)"/>
              </a:rPr>
              <a:t>프로젝트</a:t>
            </a:r>
            <a:r>
              <a:rPr lang="ko-KR" altLang="en-US" dirty="0">
                <a:latin typeface="Arial (본문)"/>
              </a:rPr>
              <a:t>는 </a:t>
            </a:r>
            <a:r>
              <a:rPr lang="en-US" altLang="ko-KR" b="1" dirty="0">
                <a:latin typeface="Arial (본문)"/>
              </a:rPr>
              <a:t>App</a:t>
            </a:r>
            <a:r>
              <a:rPr lang="ko-KR" altLang="en-US" dirty="0">
                <a:latin typeface="Arial (본문)"/>
              </a:rPr>
              <a:t>으로 구성</a:t>
            </a:r>
            <a:r>
              <a:rPr lang="en-US" altLang="ko-KR" dirty="0" smtClean="0">
                <a:latin typeface="Arial (본문)"/>
              </a:rPr>
              <a:t>.</a:t>
            </a:r>
            <a:endParaRPr lang="en-US" altLang="ko-KR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 (본문)"/>
              </a:rPr>
              <a:t>App</a:t>
            </a:r>
            <a:r>
              <a:rPr lang="ko-KR" altLang="en-US" dirty="0">
                <a:latin typeface="Arial (본문)"/>
              </a:rPr>
              <a:t>은 웹 사이트를 기능별로 분리해둔 것</a:t>
            </a:r>
            <a:r>
              <a:rPr lang="en-US" altLang="ko-KR" dirty="0">
                <a:latin typeface="Arial (본문)"/>
              </a:rPr>
              <a:t>.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86770A6-77FB-4061-9315-5AB798C2B4DB}"/>
              </a:ext>
            </a:extLst>
          </p:cNvPr>
          <p:cNvGrpSpPr/>
          <p:nvPr/>
        </p:nvGrpSpPr>
        <p:grpSpPr>
          <a:xfrm>
            <a:off x="900780" y="3827425"/>
            <a:ext cx="4660777" cy="2565646"/>
            <a:chOff x="7022237" y="3852909"/>
            <a:chExt cx="4660777" cy="256564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B8D2F04-CD1B-4B41-B72A-341469D2AA07}"/>
                </a:ext>
              </a:extLst>
            </p:cNvPr>
            <p:cNvSpPr/>
            <p:nvPr/>
          </p:nvSpPr>
          <p:spPr>
            <a:xfrm>
              <a:off x="7022237" y="3852909"/>
              <a:ext cx="4660777" cy="256564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6">
              <a:extLst>
                <a:ext uri="{FF2B5EF4-FFF2-40B4-BE49-F238E27FC236}">
                  <a16:creationId xmlns:a16="http://schemas.microsoft.com/office/drawing/2014/main" id="{85043CE6-D13C-4D57-B442-8B0E22A2127D}"/>
                </a:ext>
              </a:extLst>
            </p:cNvPr>
            <p:cNvSpPr/>
            <p:nvPr/>
          </p:nvSpPr>
          <p:spPr>
            <a:xfrm>
              <a:off x="7395099" y="4776239"/>
              <a:ext cx="1899821" cy="1180678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rptlvks</a:t>
              </a:r>
              <a:endParaRPr lang="ko-KR" altLang="en-US" dirty="0"/>
            </a:p>
          </p:txBody>
        </p:sp>
        <p:sp>
          <p:nvSpPr>
            <p:cNvPr id="26" name="사각형: 둥근 모서리 10">
              <a:extLst>
                <a:ext uri="{FF2B5EF4-FFF2-40B4-BE49-F238E27FC236}">
                  <a16:creationId xmlns:a16="http://schemas.microsoft.com/office/drawing/2014/main" id="{CC7F7E1B-85C6-469B-8281-2866DA0B0E0F}"/>
                </a:ext>
              </a:extLst>
            </p:cNvPr>
            <p:cNvSpPr/>
            <p:nvPr/>
          </p:nvSpPr>
          <p:spPr>
            <a:xfrm>
              <a:off x="9539056" y="4776239"/>
              <a:ext cx="1899821" cy="1180678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4C6DBEE-FEA2-481F-A1DA-71FD46D90F00}"/>
                </a:ext>
              </a:extLst>
            </p:cNvPr>
            <p:cNvSpPr/>
            <p:nvPr/>
          </p:nvSpPr>
          <p:spPr>
            <a:xfrm>
              <a:off x="7937685" y="5181912"/>
              <a:ext cx="8146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/>
                <a:t>게시판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E532FAC-FCAF-44EF-B3F0-58BE43888413}"/>
                </a:ext>
              </a:extLst>
            </p:cNvPr>
            <p:cNvSpPr/>
            <p:nvPr/>
          </p:nvSpPr>
          <p:spPr>
            <a:xfrm>
              <a:off x="10186639" y="5181912"/>
              <a:ext cx="6046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/>
                <a:t>투표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CB1A540-01BC-4DC6-B11C-0855B299838A}"/>
                </a:ext>
              </a:extLst>
            </p:cNvPr>
            <p:cNvSpPr/>
            <p:nvPr/>
          </p:nvSpPr>
          <p:spPr>
            <a:xfrm>
              <a:off x="8047491" y="4258368"/>
              <a:ext cx="5950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/>
                <a:t>App</a:t>
              </a:r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FAB681A-A532-4391-B401-32A757AB10E8}"/>
                </a:ext>
              </a:extLst>
            </p:cNvPr>
            <p:cNvSpPr/>
            <p:nvPr/>
          </p:nvSpPr>
          <p:spPr>
            <a:xfrm>
              <a:off x="10196256" y="4252511"/>
              <a:ext cx="5950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/>
                <a:t>App</a:t>
              </a:r>
              <a:endParaRPr lang="ko-KR" altLang="en-US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54C25D3-A22D-4F39-9033-1E22298C3FE8}"/>
              </a:ext>
            </a:extLst>
          </p:cNvPr>
          <p:cNvSpPr txBox="1"/>
          <p:nvPr/>
        </p:nvSpPr>
        <p:spPr>
          <a:xfrm>
            <a:off x="6955465" y="3054478"/>
            <a:ext cx="3981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(본문)"/>
              </a:rPr>
              <a:t>App</a:t>
            </a:r>
            <a:r>
              <a:rPr lang="ko-KR" altLang="en-US" dirty="0">
                <a:latin typeface="Arial (본문)"/>
              </a:rPr>
              <a:t>은 여기저기서 가져다 사용 가능</a:t>
            </a:r>
            <a:r>
              <a:rPr lang="en-US" altLang="ko-KR" dirty="0">
                <a:latin typeface="Arial (본문)"/>
              </a:rPr>
              <a:t>.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B8D2F04-CD1B-4B41-B72A-341469D2AA07}"/>
              </a:ext>
            </a:extLst>
          </p:cNvPr>
          <p:cNvSpPr/>
          <p:nvPr/>
        </p:nvSpPr>
        <p:spPr>
          <a:xfrm>
            <a:off x="7024426" y="3951451"/>
            <a:ext cx="3828516" cy="19799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CB1A540-01BC-4DC6-B11C-0855B299838A}"/>
              </a:ext>
            </a:extLst>
          </p:cNvPr>
          <p:cNvSpPr/>
          <p:nvPr/>
        </p:nvSpPr>
        <p:spPr>
          <a:xfrm>
            <a:off x="7310509" y="4294438"/>
            <a:ext cx="595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App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FAB681A-A532-4391-B401-32A757AB10E8}"/>
              </a:ext>
            </a:extLst>
          </p:cNvPr>
          <p:cNvSpPr/>
          <p:nvPr/>
        </p:nvSpPr>
        <p:spPr>
          <a:xfrm>
            <a:off x="8648923" y="4294438"/>
            <a:ext cx="595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App</a:t>
            </a:r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926A983-1429-4F4E-BBDB-5F1433D4AEA0}"/>
              </a:ext>
            </a:extLst>
          </p:cNvPr>
          <p:cNvSpPr/>
          <p:nvPr/>
        </p:nvSpPr>
        <p:spPr>
          <a:xfrm>
            <a:off x="9987337" y="4302195"/>
            <a:ext cx="595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App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D181C28-AC4F-44CB-AD51-07E4D99D3620}"/>
              </a:ext>
            </a:extLst>
          </p:cNvPr>
          <p:cNvSpPr/>
          <p:nvPr/>
        </p:nvSpPr>
        <p:spPr>
          <a:xfrm>
            <a:off x="7913577" y="6488668"/>
            <a:ext cx="595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App</a:t>
            </a:r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9029B67-BACD-4FA9-8735-07B8BB392ABD}"/>
              </a:ext>
            </a:extLst>
          </p:cNvPr>
          <p:cNvSpPr/>
          <p:nvPr/>
        </p:nvSpPr>
        <p:spPr>
          <a:xfrm>
            <a:off x="9497375" y="6488668"/>
            <a:ext cx="595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App</a:t>
            </a:r>
            <a:endParaRPr lang="ko-KR" altLang="en-US" dirty="0"/>
          </a:p>
        </p:txBody>
      </p:sp>
      <p:sp>
        <p:nvSpPr>
          <p:cNvPr id="41" name="화살표: 위쪽 25">
            <a:extLst>
              <a:ext uri="{FF2B5EF4-FFF2-40B4-BE49-F238E27FC236}">
                <a16:creationId xmlns:a16="http://schemas.microsoft.com/office/drawing/2014/main" id="{D53B828E-4FD1-4B15-BCD0-94B0B7881A64}"/>
              </a:ext>
            </a:extLst>
          </p:cNvPr>
          <p:cNvSpPr/>
          <p:nvPr/>
        </p:nvSpPr>
        <p:spPr>
          <a:xfrm>
            <a:off x="7913577" y="5768532"/>
            <a:ext cx="595036" cy="63919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화살표: 위쪽 26">
            <a:extLst>
              <a:ext uri="{FF2B5EF4-FFF2-40B4-BE49-F238E27FC236}">
                <a16:creationId xmlns:a16="http://schemas.microsoft.com/office/drawing/2014/main" id="{A717ED57-A74F-49D0-A274-8CD627C71AC6}"/>
              </a:ext>
            </a:extLst>
          </p:cNvPr>
          <p:cNvSpPr/>
          <p:nvPr/>
        </p:nvSpPr>
        <p:spPr>
          <a:xfrm>
            <a:off x="9497375" y="5793952"/>
            <a:ext cx="595036" cy="63919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54C25D3-A22D-4F39-9033-1E22298C3FE8}"/>
              </a:ext>
            </a:extLst>
          </p:cNvPr>
          <p:cNvSpPr txBox="1"/>
          <p:nvPr/>
        </p:nvSpPr>
        <p:spPr>
          <a:xfrm>
            <a:off x="1173332" y="1751592"/>
            <a:ext cx="984533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Arial (본문)"/>
              </a:rPr>
              <a:t>Django</a:t>
            </a:r>
            <a:r>
              <a:rPr lang="en-US" altLang="ko-KR" dirty="0" smtClean="0">
                <a:latin typeface="Arial (본문)"/>
              </a:rPr>
              <a:t> </a:t>
            </a:r>
            <a:r>
              <a:rPr lang="ko-KR" altLang="en-US" dirty="0" err="1" smtClean="0">
                <a:latin typeface="Arial (본문)"/>
              </a:rPr>
              <a:t>파이썬의</a:t>
            </a:r>
            <a:r>
              <a:rPr lang="ko-KR" altLang="en-US" dirty="0" smtClean="0">
                <a:latin typeface="Arial (본문)"/>
              </a:rPr>
              <a:t> </a:t>
            </a:r>
            <a:r>
              <a:rPr lang="ko-KR" altLang="en-US" b="1" dirty="0">
                <a:latin typeface="Arial (본문)"/>
              </a:rPr>
              <a:t>웹 프레임워크</a:t>
            </a:r>
            <a:r>
              <a:rPr lang="en-US" altLang="ko-KR" dirty="0" smtClean="0">
                <a:latin typeface="Arial (본문)"/>
              </a:rPr>
              <a:t>.</a:t>
            </a:r>
            <a:endParaRPr lang="en-US" altLang="ko-KR" dirty="0">
              <a:latin typeface="Arial (본문)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Arial (본문)"/>
              </a:rPr>
              <a:t>= </a:t>
            </a:r>
            <a:r>
              <a:rPr lang="ko-KR" altLang="en-US" dirty="0" err="1">
                <a:latin typeface="Arial (본문)"/>
              </a:rPr>
              <a:t>파이썬에서</a:t>
            </a:r>
            <a:r>
              <a:rPr lang="ko-KR" altLang="en-US" dirty="0">
                <a:latin typeface="Arial (본문)"/>
              </a:rPr>
              <a:t> 웹 사이트를 만들 수 있도록 도와주는 도구</a:t>
            </a:r>
            <a:r>
              <a:rPr lang="en-US" altLang="ko-KR" dirty="0">
                <a:latin typeface="Arial (본문)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589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2.2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3260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Django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4C25D3-A22D-4F39-9033-1E22298C3FE8}"/>
              </a:ext>
            </a:extLst>
          </p:cNvPr>
          <p:cNvSpPr txBox="1"/>
          <p:nvPr/>
        </p:nvSpPr>
        <p:spPr>
          <a:xfrm>
            <a:off x="412851" y="1638300"/>
            <a:ext cx="1311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Templates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4951BF-EED5-469C-9CD8-C8A15978ECF0}"/>
              </a:ext>
            </a:extLst>
          </p:cNvPr>
          <p:cNvSpPr txBox="1"/>
          <p:nvPr/>
        </p:nvSpPr>
        <p:spPr>
          <a:xfrm>
            <a:off x="1641902" y="1618823"/>
            <a:ext cx="9845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프로젝트안에 여러 앱이 존재할 수 있는데 앱마다 </a:t>
            </a:r>
            <a:r>
              <a:rPr lang="en-US" altLang="ko-KR" dirty="0"/>
              <a:t>index.html</a:t>
            </a:r>
            <a:r>
              <a:rPr lang="ko-KR" altLang="en-US" dirty="0"/>
              <a:t>이 있다면</a:t>
            </a:r>
            <a:r>
              <a:rPr lang="en-US" altLang="ko-KR" dirty="0" smtClean="0"/>
              <a:t>??</a:t>
            </a:r>
            <a:endParaRPr lang="en-US" altLang="ko-KR" dirty="0"/>
          </a:p>
          <a:p>
            <a:r>
              <a:rPr lang="ko-KR" altLang="en-US" dirty="0"/>
              <a:t>앱 </a:t>
            </a:r>
            <a:r>
              <a:rPr lang="en-US" altLang="ko-KR" dirty="0"/>
              <a:t>-&gt; </a:t>
            </a:r>
            <a:r>
              <a:rPr lang="ko-KR" altLang="en-US" dirty="0"/>
              <a:t>템플릿 </a:t>
            </a:r>
            <a:r>
              <a:rPr lang="en-US" altLang="ko-KR" dirty="0"/>
              <a:t>-&gt; </a:t>
            </a:r>
            <a:r>
              <a:rPr lang="ko-KR" altLang="en-US" dirty="0" err="1"/>
              <a:t>앱이랑</a:t>
            </a:r>
            <a:r>
              <a:rPr lang="ko-KR" altLang="en-US" dirty="0"/>
              <a:t> 똑같은 이름의 폴더 </a:t>
            </a:r>
            <a:r>
              <a:rPr lang="en-US" altLang="ko-KR" dirty="0"/>
              <a:t>-&gt; index.html </a:t>
            </a:r>
            <a:r>
              <a:rPr lang="ko-KR" altLang="en-US" dirty="0"/>
              <a:t>식으로 구분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4191136-E921-41E7-BD06-F8F553AFE57E}"/>
              </a:ext>
            </a:extLst>
          </p:cNvPr>
          <p:cNvSpPr/>
          <p:nvPr/>
        </p:nvSpPr>
        <p:spPr>
          <a:xfrm>
            <a:off x="1713390" y="2408631"/>
            <a:ext cx="8735627" cy="42772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917A89-1B0D-4830-9F47-5C99BE4A94FB}"/>
              </a:ext>
            </a:extLst>
          </p:cNvPr>
          <p:cNvSpPr/>
          <p:nvPr/>
        </p:nvSpPr>
        <p:spPr>
          <a:xfrm>
            <a:off x="2235618" y="2920258"/>
            <a:ext cx="3674095" cy="322406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A3EAB2-88A8-4D7B-B871-1E7C760DA789}"/>
              </a:ext>
            </a:extLst>
          </p:cNvPr>
          <p:cNvSpPr/>
          <p:nvPr/>
        </p:nvSpPr>
        <p:spPr>
          <a:xfrm>
            <a:off x="6282289" y="2920258"/>
            <a:ext cx="3674095" cy="32240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1A08F3-C3C1-49BA-89DD-D2BF9139CC23}"/>
              </a:ext>
            </a:extLst>
          </p:cNvPr>
          <p:cNvSpPr/>
          <p:nvPr/>
        </p:nvSpPr>
        <p:spPr>
          <a:xfrm>
            <a:off x="2726740" y="3431884"/>
            <a:ext cx="2752153" cy="21531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99EB6B3-D626-4579-9FC6-FFCD974E93DC}"/>
              </a:ext>
            </a:extLst>
          </p:cNvPr>
          <p:cNvSpPr/>
          <p:nvPr/>
        </p:nvSpPr>
        <p:spPr>
          <a:xfrm>
            <a:off x="6743259" y="3431885"/>
            <a:ext cx="2752153" cy="21854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10C6539-B5BE-4720-8B3F-1A169D15CBB0}"/>
              </a:ext>
            </a:extLst>
          </p:cNvPr>
          <p:cNvSpPr/>
          <p:nvPr/>
        </p:nvSpPr>
        <p:spPr>
          <a:xfrm>
            <a:off x="3254612" y="3978168"/>
            <a:ext cx="1696410" cy="12517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2F09DF-DE3D-4DCD-B6B1-5702986FCDBB}"/>
              </a:ext>
            </a:extLst>
          </p:cNvPr>
          <p:cNvSpPr/>
          <p:nvPr/>
        </p:nvSpPr>
        <p:spPr>
          <a:xfrm>
            <a:off x="7271130" y="3976054"/>
            <a:ext cx="1696410" cy="12517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035F42-6CA8-4A28-BA13-E1D9E027AFCE}"/>
              </a:ext>
            </a:extLst>
          </p:cNvPr>
          <p:cNvSpPr txBox="1"/>
          <p:nvPr/>
        </p:nvSpPr>
        <p:spPr>
          <a:xfrm>
            <a:off x="1744467" y="2479778"/>
            <a:ext cx="1438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Project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581E7B-3138-468E-AE2D-3E04E5BB3830}"/>
              </a:ext>
            </a:extLst>
          </p:cNvPr>
          <p:cNvSpPr txBox="1"/>
          <p:nvPr/>
        </p:nvSpPr>
        <p:spPr>
          <a:xfrm>
            <a:off x="2263852" y="2991405"/>
            <a:ext cx="1438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 App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151818-40DB-427D-80AE-0586A943AB25}"/>
              </a:ext>
            </a:extLst>
          </p:cNvPr>
          <p:cNvSpPr txBox="1"/>
          <p:nvPr/>
        </p:nvSpPr>
        <p:spPr>
          <a:xfrm>
            <a:off x="2806869" y="3508516"/>
            <a:ext cx="1438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templates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CE7556-68A0-45AE-9E89-41843FA3AB80}"/>
              </a:ext>
            </a:extLst>
          </p:cNvPr>
          <p:cNvSpPr txBox="1"/>
          <p:nvPr/>
        </p:nvSpPr>
        <p:spPr>
          <a:xfrm>
            <a:off x="3353231" y="4054800"/>
            <a:ext cx="1438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 App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62310F-DB9B-4807-AB65-07F974ED0FBC}"/>
              </a:ext>
            </a:extLst>
          </p:cNvPr>
          <p:cNvSpPr txBox="1"/>
          <p:nvPr/>
        </p:nvSpPr>
        <p:spPr>
          <a:xfrm>
            <a:off x="3383382" y="4500584"/>
            <a:ext cx="1438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Index.html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ED6015-B682-4EF9-83B3-F72C03B19345}"/>
              </a:ext>
            </a:extLst>
          </p:cNvPr>
          <p:cNvSpPr txBox="1"/>
          <p:nvPr/>
        </p:nvSpPr>
        <p:spPr>
          <a:xfrm>
            <a:off x="6360020" y="2991405"/>
            <a:ext cx="1438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 App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D5B976-28FC-4040-8A9B-C44CDD617E70}"/>
              </a:ext>
            </a:extLst>
          </p:cNvPr>
          <p:cNvSpPr txBox="1"/>
          <p:nvPr/>
        </p:nvSpPr>
        <p:spPr>
          <a:xfrm>
            <a:off x="6832014" y="3499638"/>
            <a:ext cx="1438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templates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3E6BE4-2D8E-4BDF-8E40-E169072B8555}"/>
              </a:ext>
            </a:extLst>
          </p:cNvPr>
          <p:cNvSpPr txBox="1"/>
          <p:nvPr/>
        </p:nvSpPr>
        <p:spPr>
          <a:xfrm>
            <a:off x="7315937" y="4041888"/>
            <a:ext cx="1438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 App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0104E8-94E9-4C4A-BF0F-913722CB2D65}"/>
              </a:ext>
            </a:extLst>
          </p:cNvPr>
          <p:cNvSpPr txBox="1"/>
          <p:nvPr/>
        </p:nvSpPr>
        <p:spPr>
          <a:xfrm>
            <a:off x="7399901" y="4500584"/>
            <a:ext cx="1438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Index.html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913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오늘의 PPT 색상 테마 008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75A99E"/>
      </a:accent1>
      <a:accent2>
        <a:srgbClr val="49A6A6"/>
      </a:accent2>
      <a:accent3>
        <a:srgbClr val="E1E6D7"/>
      </a:accent3>
      <a:accent4>
        <a:srgbClr val="5F5E58"/>
      </a:accent4>
      <a:accent5>
        <a:srgbClr val="544F4D"/>
      </a:accent5>
      <a:accent6>
        <a:srgbClr val="E0EAF7"/>
      </a:accent6>
      <a:hlink>
        <a:srgbClr val="FCBB04"/>
      </a:hlink>
      <a:folHlink>
        <a:srgbClr val="FCBB04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1638</TotalTime>
  <Words>652</Words>
  <Application>Microsoft Office PowerPoint</Application>
  <PresentationFormat>와이드스크린</PresentationFormat>
  <Paragraphs>176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3" baseType="lpstr">
      <vt:lpstr>Arial</vt:lpstr>
      <vt:lpstr>나눔스퀘어</vt:lpstr>
      <vt:lpstr>Wingdings</vt:lpstr>
      <vt:lpstr>나눔스퀘어라운드 ExtraBold</vt:lpstr>
      <vt:lpstr>배달의민족 주아</vt:lpstr>
      <vt:lpstr>나눔고딕</vt:lpstr>
      <vt:lpstr>나눔스퀘어라운드 Regular</vt:lpstr>
      <vt:lpstr>한컴 고딕</vt:lpstr>
      <vt:lpstr>Arial (본문)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jinhyeok</cp:lastModifiedBy>
  <cp:revision>110</cp:revision>
  <dcterms:created xsi:type="dcterms:W3CDTF">2015-07-07T04:48:58Z</dcterms:created>
  <dcterms:modified xsi:type="dcterms:W3CDTF">2019-04-01T06:36:15Z</dcterms:modified>
</cp:coreProperties>
</file>